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1BAEAF-4DBE-4C1F-861C-EF90144C4D7A}">
  <a:tblStyle styleId="{F21BAEAF-4DBE-4C1F-861C-EF90144C4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ba10a8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dba10a8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2788314b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2788314b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2e874b6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2e874b6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2c979bc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2c979bc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233a399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233a399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ba10a80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ba10a80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2e874b6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2e874b6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dcb50c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dcb50c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dcb50c0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dcb50c0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dd0dbd2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dd0dbd2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74a392f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74a392f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dd0dbd21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dd0dbd21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2788314b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2788314b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dd0dbd21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dd0dbd21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dcb50c0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dcb50c0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2788314b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2788314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2788314b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2788314b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2788314b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2788314b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2788314b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2788314b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2788314b0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2788314b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dcb50c0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dcb50c0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74a392fd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74a392fd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dd0dbd2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dd0dbd2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dd0dbd2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dd0dbd2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2e874b6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2e874b6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2e874b65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2e874b65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2788314b0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2788314b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dd0dbd2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dd0dbd2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2e874b6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2e874b6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2e874b65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2e874b65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2c979bc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2c979bc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d2e874b65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d2e874b6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b033e32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b033e32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2c979bc3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2c979bc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b033e32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b033e32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e874b65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2e874b65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2e874b65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2e874b65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2e874b6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2e874b6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dba10a8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dba10a8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1">
  <p:cSld name="Titelfolie 0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8500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0" y="1675154"/>
            <a:ext cx="4428000" cy="207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810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808887" y="2895371"/>
            <a:ext cx="3510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4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orient="horz" pos="2964">
          <p15:clr>
            <a:srgbClr val="FBAE40"/>
          </p15:clr>
        </p15:guide>
        <p15:guide id="4" pos="458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Bild">
  <p:cSld name="Inhalt Bild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/>
          <p:nvPr>
            <p:ph idx="2" type="pic"/>
          </p:nvPr>
        </p:nvSpPr>
        <p:spPr>
          <a:xfrm>
            <a:off x="548878" y="1059656"/>
            <a:ext cx="8046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full page">
  <p:cSld name="Bild full pag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>
            <p:ph idx="2" type="pic"/>
          </p:nvPr>
        </p:nvSpPr>
        <p:spPr>
          <a:xfrm>
            <a:off x="548878" y="195263"/>
            <a:ext cx="8046000" cy="4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2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zwei Spalten">
  <p:cSld name="Inhalt zwei Spalte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4653122" y="1059656"/>
            <a:ext cx="3942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/>
          <p:nvPr>
            <p:ph idx="2" type="pic"/>
          </p:nvPr>
        </p:nvSpPr>
        <p:spPr>
          <a:xfrm>
            <a:off x="548878" y="1059656"/>
            <a:ext cx="3780000" cy="3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2 Bilder">
  <p:cSld name="Inhalt 2 Bil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548877" y="3841350"/>
            <a:ext cx="3942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>
            <p:ph idx="2" type="pic"/>
          </p:nvPr>
        </p:nvSpPr>
        <p:spPr>
          <a:xfrm>
            <a:off x="548878" y="1059656"/>
            <a:ext cx="39420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>
            <p:ph idx="3" type="pic"/>
          </p:nvPr>
        </p:nvSpPr>
        <p:spPr>
          <a:xfrm>
            <a:off x="4653122" y="1059656"/>
            <a:ext cx="39420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4" type="body"/>
          </p:nvPr>
        </p:nvSpPr>
        <p:spPr>
          <a:xfrm>
            <a:off x="4653122" y="3841350"/>
            <a:ext cx="3942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3 Bilder">
  <p:cSld name="Inhalt 3 Bil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548877" y="3124829"/>
            <a:ext cx="80463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>
            <p:ph idx="2" type="pic"/>
          </p:nvPr>
        </p:nvSpPr>
        <p:spPr>
          <a:xfrm>
            <a:off x="548878" y="1059656"/>
            <a:ext cx="2565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5"/>
          <p:cNvSpPr/>
          <p:nvPr>
            <p:ph idx="3" type="pic"/>
          </p:nvPr>
        </p:nvSpPr>
        <p:spPr>
          <a:xfrm>
            <a:off x="6030121" y="1061100"/>
            <a:ext cx="2565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/>
          <p:nvPr>
            <p:ph idx="4" type="pic"/>
          </p:nvPr>
        </p:nvSpPr>
        <p:spPr>
          <a:xfrm>
            <a:off x="3289499" y="1061100"/>
            <a:ext cx="25650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Tabelle">
  <p:cSld name="Inhalt Tabel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548878" y="1059656"/>
            <a:ext cx="8046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9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lussfolie">
  <p:cSld name="Schlussfolie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548878" y="1601619"/>
            <a:ext cx="8046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023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orient="horz" pos="29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−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2">
  <p:cSld name="Titelfolie 0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>
            <p:ph idx="2" type="pic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185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ctrTitle"/>
          </p:nvPr>
        </p:nvSpPr>
        <p:spPr>
          <a:xfrm>
            <a:off x="4878000" y="2218120"/>
            <a:ext cx="4266000" cy="170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243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5133908" y="3479750"/>
            <a:ext cx="3240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3">
  <p:cSld name="Titelfolie 0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548878" y="762000"/>
            <a:ext cx="8046300" cy="39432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ctrTitle"/>
          </p:nvPr>
        </p:nvSpPr>
        <p:spPr>
          <a:xfrm>
            <a:off x="-1" y="1455304"/>
            <a:ext cx="7641000" cy="2565000"/>
          </a:xfrm>
          <a:prstGeom prst="rect">
            <a:avLst/>
          </a:prstGeom>
          <a:solidFill>
            <a:srgbClr val="72791C"/>
          </a:solidFill>
          <a:ln>
            <a:noFill/>
          </a:ln>
        </p:spPr>
        <p:txBody>
          <a:bodyPr anchorCtr="0" anchor="t" bIns="0" lIns="810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08887" y="3163413"/>
            <a:ext cx="6480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">
  <p:cSld name="Titelfolie 04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243000" spcFirstLastPara="1" rIns="0" wrap="square" tIns="86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270403"/>
            <a:ext cx="1324173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08886" y="3841969"/>
            <a:ext cx="7533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2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 – Uni Zürich">
  <p:cSld name="Titelfolie 04 – Uni Züric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>
            <p:ph idx="2" type="pic"/>
          </p:nvPr>
        </p:nvSpPr>
        <p:spPr>
          <a:xfrm>
            <a:off x="548878" y="762000"/>
            <a:ext cx="80463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8500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0" y="1675154"/>
            <a:ext cx="4428000" cy="2079000"/>
          </a:xfrm>
          <a:prstGeom prst="rect">
            <a:avLst/>
          </a:prstGeom>
          <a:solidFill>
            <a:srgbClr val="007A96"/>
          </a:solidFill>
          <a:ln>
            <a:noFill/>
          </a:ln>
        </p:spPr>
        <p:txBody>
          <a:bodyPr anchorCtr="0" anchor="t" bIns="0" lIns="810000" spcFirstLastPara="1" rIns="0" wrap="square" tIns="189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754" y="171015"/>
            <a:ext cx="2759401" cy="4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08887" y="2895371"/>
            <a:ext cx="3510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7272337" y="237600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  <p15:guide id="2" orient="horz" pos="29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Fussnote">
  <p:cSld name="Inhalt mit Fussnot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48878" y="1059656"/>
            <a:ext cx="8046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878" y="4880316"/>
            <a:ext cx="73834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2" type="body"/>
          </p:nvPr>
        </p:nvSpPr>
        <p:spPr>
          <a:xfrm>
            <a:off x="548877" y="4177601"/>
            <a:ext cx="4023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66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AutoNum type="arabicPeriod"/>
              <a:defRPr sz="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slide">
  <p:cSld name="Zwischenslide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548878" y="1668586"/>
            <a:ext cx="80463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" name="Google Shape;72;p10"/>
          <p:cNvGrpSpPr/>
          <p:nvPr/>
        </p:nvGrpSpPr>
        <p:grpSpPr>
          <a:xfrm>
            <a:off x="548878" y="4880316"/>
            <a:ext cx="733828" cy="119297"/>
            <a:chOff x="731837" y="6507088"/>
            <a:chExt cx="978437" cy="159062"/>
          </a:xfrm>
        </p:grpSpPr>
        <p:grpSp>
          <p:nvGrpSpPr>
            <p:cNvPr id="73" name="Google Shape;73;p10"/>
            <p:cNvGrpSpPr/>
            <p:nvPr/>
          </p:nvGrpSpPr>
          <p:grpSpPr>
            <a:xfrm>
              <a:off x="1266489" y="6555186"/>
              <a:ext cx="197463" cy="110964"/>
              <a:chOff x="1266489" y="6555186"/>
              <a:chExt cx="197463" cy="110964"/>
            </a:xfrm>
          </p:grpSpPr>
          <p:sp>
            <p:nvSpPr>
              <p:cNvPr id="74" name="Google Shape;74;p10"/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rect b="b" l="l" r="r" t="t"/>
                <a:pathLst>
                  <a:path extrusionOk="0" h="109216" w="95902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0"/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rect b="b" l="l" r="r" t="t"/>
                <a:pathLst>
                  <a:path extrusionOk="0" h="109664" w="87480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" name="Google Shape;76;p10"/>
            <p:cNvSpPr/>
            <p:nvPr/>
          </p:nvSpPr>
          <p:spPr>
            <a:xfrm>
              <a:off x="1159517" y="6556560"/>
              <a:ext cx="96452" cy="108166"/>
            </a:xfrm>
            <a:custGeom>
              <a:rect b="b" l="l" r="r" t="t"/>
              <a:pathLst>
                <a:path extrusionOk="0" h="108166" w="96452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466445" y="6556560"/>
              <a:ext cx="37259" cy="108166"/>
            </a:xfrm>
            <a:custGeom>
              <a:rect b="b" l="l" r="r" t="t"/>
              <a:pathLst>
                <a:path extrusionOk="0" h="108166" w="37259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" name="Google Shape;78;p10"/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</p:grpSpPr>
          <p:sp>
            <p:nvSpPr>
              <p:cNvPr id="79" name="Google Shape;79;p10"/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rect b="b" l="l" r="r" t="t"/>
                <a:pathLst>
                  <a:path extrusionOk="0" h="157638" w="96160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0"/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rect b="b" l="l" r="r" t="t"/>
                <a:pathLst>
                  <a:path extrusionOk="0" h="110951" w="87882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10"/>
            <p:cNvSpPr/>
            <p:nvPr/>
          </p:nvSpPr>
          <p:spPr>
            <a:xfrm>
              <a:off x="1493985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0"/>
            <p:cNvSpPr/>
            <p:nvPr/>
          </p:nvSpPr>
          <p:spPr>
            <a:xfrm>
              <a:off x="1340708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0"/>
            <p:cNvSpPr/>
            <p:nvPr/>
          </p:nvSpPr>
          <p:spPr>
            <a:xfrm>
              <a:off x="1298712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731837" y="6507088"/>
              <a:ext cx="417960" cy="157638"/>
            </a:xfrm>
            <a:custGeom>
              <a:rect b="b" l="l" r="r" t="t"/>
              <a:pathLst>
                <a:path extrusionOk="0" h="157638" w="417960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855269" y="4891833"/>
            <a:ext cx="459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628775" y="4891833"/>
            <a:ext cx="405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353189" y="4891833"/>
            <a:ext cx="241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46">
          <p15:clr>
            <a:srgbClr val="F26B43"/>
          </p15:clr>
        </p15:guide>
        <p15:guide id="2" pos="5414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667">
          <p15:clr>
            <a:srgbClr val="F26B43"/>
          </p15:clr>
        </p15:guide>
        <p15:guide id="5" orient="horz" pos="3151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5.png"/><Relationship Id="rId13" Type="http://schemas.openxmlformats.org/officeDocument/2006/relationships/image" Target="../media/image41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16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6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71.png"/><Relationship Id="rId13" Type="http://schemas.openxmlformats.org/officeDocument/2006/relationships/image" Target="../media/image74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67.png"/><Relationship Id="rId8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6.jpg"/><Relationship Id="rId8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6.jpg"/><Relationship Id="rId8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ctrTitle"/>
          </p:nvPr>
        </p:nvSpPr>
        <p:spPr>
          <a:xfrm>
            <a:off x="0" y="1675154"/>
            <a:ext cx="4428000" cy="2079000"/>
          </a:xfrm>
          <a:prstGeom prst="rect">
            <a:avLst/>
          </a:prstGeom>
        </p:spPr>
        <p:txBody>
          <a:bodyPr anchorCtr="0" anchor="t" bIns="0" lIns="810000" spcFirstLastPara="1" rIns="0" wrap="square" tIns="189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Cycling Analytics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808887" y="2895371"/>
            <a:ext cx="3510000" cy="7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19 April 2021</a:t>
            </a:r>
            <a:endParaRPr/>
          </a:p>
        </p:txBody>
      </p:sp>
      <p:sp>
        <p:nvSpPr>
          <p:cNvPr id="152" name="Google Shape;152;p20"/>
          <p:cNvSpPr/>
          <p:nvPr>
            <p:ph idx="3" type="pic"/>
          </p:nvPr>
        </p:nvSpPr>
        <p:spPr>
          <a:xfrm>
            <a:off x="7650122" y="4866816"/>
            <a:ext cx="9450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completeness: TrainingPeaks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 riders for season 2019 (1 dec 2018 - 30 nov 2019)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Which training sessions do we </a:t>
            </a:r>
            <a:r>
              <a:rPr b="1" lang="en">
                <a:solidFill>
                  <a:srgbClr val="0B5394"/>
                </a:solidFill>
              </a:rPr>
              <a:t>exclude</a:t>
            </a:r>
            <a:r>
              <a:rPr b="1" lang="en"/>
              <a:t> </a:t>
            </a:r>
            <a:r>
              <a:rPr lang="en"/>
              <a:t>(so far)?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there is </a:t>
            </a:r>
            <a:r>
              <a:rPr b="1" lang="en"/>
              <a:t>no file</a:t>
            </a:r>
            <a:r>
              <a:rPr lang="en"/>
              <a:t> in TrainingPeaks or the file is broken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data about </a:t>
            </a:r>
            <a:r>
              <a:rPr b="1" lang="en"/>
              <a:t>timezone</a:t>
            </a:r>
            <a:r>
              <a:rPr lang="en"/>
              <a:t> available (not in file or from location)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Device selection</a:t>
            </a:r>
            <a:r>
              <a:rPr lang="en"/>
              <a:t>: ELEMNT (BOLT/ROAM), Zwift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Files that are recorded </a:t>
            </a:r>
            <a:r>
              <a:rPr b="1" lang="en"/>
              <a:t>simultaneously </a:t>
            </a:r>
            <a:r>
              <a:rPr lang="en"/>
              <a:t>(duplicate timestamps)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completeness: TrainingPeaks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 riders for season 2019 (1 dec 2018 - 30 nov 2019)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Which training sessions do we </a:t>
            </a:r>
            <a:r>
              <a:rPr b="1" lang="en">
                <a:solidFill>
                  <a:srgbClr val="0B5394"/>
                </a:solidFill>
              </a:rPr>
              <a:t>exclude</a:t>
            </a:r>
            <a:r>
              <a:rPr b="1" lang="en"/>
              <a:t> </a:t>
            </a:r>
            <a:r>
              <a:rPr lang="en"/>
              <a:t>(so far)?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there is </a:t>
            </a:r>
            <a:r>
              <a:rPr b="1" lang="en"/>
              <a:t>no file</a:t>
            </a:r>
            <a:r>
              <a:rPr lang="en"/>
              <a:t> in TrainingPeaks or the file is broken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data about </a:t>
            </a:r>
            <a:r>
              <a:rPr b="1" lang="en"/>
              <a:t>timezone</a:t>
            </a:r>
            <a:r>
              <a:rPr lang="en"/>
              <a:t> available (not in file or from location)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Device selection</a:t>
            </a:r>
            <a:r>
              <a:rPr lang="en"/>
              <a:t>: ELEMNT (BOLT/ROAM), Zwift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Files that are recorded </a:t>
            </a:r>
            <a:r>
              <a:rPr b="1" lang="en"/>
              <a:t>simultaneously </a:t>
            </a:r>
            <a:r>
              <a:rPr lang="en"/>
              <a:t>(duplicate timestamps)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Current issues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Timezone</a:t>
            </a:r>
            <a:r>
              <a:rPr lang="en"/>
              <a:t> from file and timezone from location differ in ~10 training sessions per rider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few training sessions are </a:t>
            </a:r>
            <a:r>
              <a:rPr b="1" lang="en"/>
              <a:t>copied</a:t>
            </a:r>
            <a:r>
              <a:rPr lang="en"/>
              <a:t> from one rider to the 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Match data with </a:t>
            </a:r>
            <a:r>
              <a:rPr b="1" lang="en"/>
              <a:t>training calendar</a:t>
            </a:r>
            <a:r>
              <a:rPr lang="en"/>
              <a:t> file, to check if all training sessions overlap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sessions under 20 min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TrainingPeaks: length of training sessions</a:t>
            </a:r>
            <a:endParaRPr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47" y="1022675"/>
            <a:ext cx="4915576" cy="377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2577675" y="3327025"/>
            <a:ext cx="474900" cy="1395000"/>
          </a:xfrm>
          <a:prstGeom prst="ellipse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completeness: TrainingPeaks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5" y="1185051"/>
            <a:ext cx="8561249" cy="39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548878" y="796898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each rider, number of training sessions per day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completeness: Dexcom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548878" y="796898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each rider, fraction of possible CGM readings per day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416" l="0" r="0" t="416"/>
          <a:stretch/>
        </p:blipFill>
        <p:spPr>
          <a:xfrm>
            <a:off x="413875" y="1188975"/>
            <a:ext cx="8295572" cy="38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completeness: Dexcom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548875" y="1059650"/>
            <a:ext cx="35502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each rider, number of days per month for which there is glucose data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Open issues: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Select days with </a:t>
            </a:r>
            <a:r>
              <a:rPr lang="en"/>
              <a:t>&gt;70% of possible glucose readings over two week period</a:t>
            </a:r>
            <a:r>
              <a:rPr lang="en"/>
              <a:t>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can there be </a:t>
            </a:r>
            <a:r>
              <a:rPr lang="en"/>
              <a:t>more glucose readings</a:t>
            </a:r>
            <a:r>
              <a:rPr lang="en"/>
              <a:t> than 288?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Readings: “</a:t>
            </a:r>
            <a:r>
              <a:rPr lang="en"/>
              <a:t>High</a:t>
            </a:r>
            <a:r>
              <a:rPr lang="en"/>
              <a:t>” and “</a:t>
            </a:r>
            <a:r>
              <a:rPr lang="en"/>
              <a:t>Low</a:t>
            </a:r>
            <a:r>
              <a:rPr lang="en"/>
              <a:t>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Exclude calibration measurements?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are there glucose values in TrainingPeaks that are not in Dexcom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41" y="829625"/>
            <a:ext cx="4710169" cy="417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descriptives</a:t>
            </a:r>
            <a:endParaRPr/>
          </a:p>
        </p:txBody>
      </p:sp>
      <p:sp>
        <p:nvSpPr>
          <p:cNvPr id="286" name="Google Shape;286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all riders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Entire day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⇒ </a:t>
            </a:r>
            <a:r>
              <a:rPr b="1" lang="en"/>
              <a:t>stratify</a:t>
            </a:r>
            <a:endParaRPr b="1"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619800"/>
            <a:ext cx="5686151" cy="42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5136425" y="4726230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 rider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324" y="572200"/>
            <a:ext cx="5541826" cy="41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5136425" y="4572606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548877" y="1059650"/>
            <a:ext cx="27096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 rider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324" y="572200"/>
            <a:ext cx="5541826" cy="41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/>
          <p:nvPr/>
        </p:nvSpPr>
        <p:spPr>
          <a:xfrm>
            <a:off x="6650100" y="2501675"/>
            <a:ext cx="1944900" cy="38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6650100" y="2120675"/>
            <a:ext cx="1944900" cy="1989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5136425" y="4572606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548877" y="1059650"/>
            <a:ext cx="27096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 rider</a:t>
            </a:r>
            <a:endParaRPr/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324" y="572200"/>
            <a:ext cx="5541826" cy="41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/>
          <p:nvPr/>
        </p:nvSpPr>
        <p:spPr>
          <a:xfrm>
            <a:off x="6650100" y="1739675"/>
            <a:ext cx="1944900" cy="1989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6650100" y="2501675"/>
            <a:ext cx="1944900" cy="3855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6650100" y="2120675"/>
            <a:ext cx="1944900" cy="1989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6650100" y="2308112"/>
            <a:ext cx="1944900" cy="1989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6650100" y="2869542"/>
            <a:ext cx="1944900" cy="1989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 txBox="1"/>
          <p:nvPr/>
        </p:nvSpPr>
        <p:spPr>
          <a:xfrm>
            <a:off x="5136425" y="4572606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331" name="Google Shape;331;p40"/>
          <p:cNvSpPr txBox="1"/>
          <p:nvPr>
            <p:ph idx="1" type="body"/>
          </p:nvPr>
        </p:nvSpPr>
        <p:spPr>
          <a:xfrm>
            <a:off x="548877" y="1059650"/>
            <a:ext cx="27096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 rider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3324" y="572200"/>
            <a:ext cx="5541826" cy="414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5136425" y="4572606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548877" y="1059650"/>
            <a:ext cx="27099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Note: training sessions are </a:t>
            </a:r>
            <a:r>
              <a:rPr b="1" lang="en" sz="1100"/>
              <a:t>not </a:t>
            </a:r>
            <a:r>
              <a:rPr lang="en" sz="1100"/>
              <a:t>excluded from day, wake and sleep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all riders combined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⇒ </a:t>
            </a:r>
            <a:r>
              <a:rPr b="1" lang="en"/>
              <a:t>stratify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609100"/>
            <a:ext cx="5745948" cy="4296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1" name="Google Shape;341;p41"/>
          <p:cNvGraphicFramePr/>
          <p:nvPr/>
        </p:nvGraphicFramePr>
        <p:xfrm>
          <a:off x="548875" y="9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{F21BAEAF-4DBE-4C1F-861C-EF90144C4D7A}</a:tableStyleId>
              </a:tblPr>
              <a:tblGrid>
                <a:gridCol w="905600"/>
                <a:gridCol w="1940500"/>
              </a:tblGrid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Stage</a:t>
                      </a:r>
                      <a:endParaRPr b="1" sz="12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Glucose reading selection</a:t>
                      </a:r>
                      <a:endParaRPr b="1" sz="12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day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0:00-24:00h on days of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5394"/>
                          </a:solidFill>
                        </a:rPr>
                        <a:t>wake</a:t>
                      </a:r>
                      <a:endParaRPr sz="1100">
                        <a:solidFill>
                          <a:srgbClr val="0B5394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6:00-24:00h on days of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8761D"/>
                          </a:solidFill>
                        </a:rPr>
                        <a:t>training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of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51C75"/>
                          </a:solidFill>
                        </a:rPr>
                        <a:t>after</a:t>
                      </a:r>
                      <a:endParaRPr sz="1100">
                        <a:solidFill>
                          <a:srgbClr val="351C75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4h after training sessions (exclude time second training session)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45F06"/>
                          </a:solidFill>
                        </a:rPr>
                        <a:t>sleep</a:t>
                      </a:r>
                      <a:endParaRPr sz="1100">
                        <a:solidFill>
                          <a:srgbClr val="B45F06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0:00-6:00h on night after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41"/>
          <p:cNvSpPr txBox="1"/>
          <p:nvPr/>
        </p:nvSpPr>
        <p:spPr>
          <a:xfrm>
            <a:off x="5136425" y="4746268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distributions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548877" y="1059650"/>
            <a:ext cx="27099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Note: training sessions are </a:t>
            </a:r>
            <a:r>
              <a:rPr b="1" lang="en" sz="1100"/>
              <a:t>not </a:t>
            </a:r>
            <a:r>
              <a:rPr lang="en" sz="1100"/>
              <a:t>excluded from day, wake and sleep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all riders combined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⇒ </a:t>
            </a:r>
            <a:r>
              <a:rPr b="1" lang="en"/>
              <a:t>stratify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609100"/>
            <a:ext cx="5745948" cy="4296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0" name="Google Shape;350;p42"/>
          <p:cNvGraphicFramePr/>
          <p:nvPr/>
        </p:nvGraphicFramePr>
        <p:xfrm>
          <a:off x="548875" y="9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{F21BAEAF-4DBE-4C1F-861C-EF90144C4D7A}</a:tableStyleId>
              </a:tblPr>
              <a:tblGrid>
                <a:gridCol w="905600"/>
                <a:gridCol w="1940500"/>
              </a:tblGrid>
              <a:tr h="41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</a:t>
                      </a:r>
                      <a:r>
                        <a:rPr b="1" lang="en" sz="1200"/>
                        <a:t>tage</a:t>
                      </a:r>
                      <a:endParaRPr b="1" sz="12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Glucose reading selection</a:t>
                      </a:r>
                      <a:endParaRPr b="1" sz="12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0000"/>
                          </a:solidFill>
                        </a:rPr>
                        <a:t>day</a:t>
                      </a:r>
                      <a:endParaRPr sz="1100">
                        <a:solidFill>
                          <a:srgbClr val="990000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0:00-24:00h on days of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5394"/>
                          </a:solidFill>
                        </a:rPr>
                        <a:t>wake</a:t>
                      </a:r>
                      <a:endParaRPr sz="1100">
                        <a:solidFill>
                          <a:srgbClr val="0B5394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6:00-24:00h on days of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8761D"/>
                          </a:solidFill>
                        </a:rPr>
                        <a:t>training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of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51C75"/>
                          </a:solidFill>
                        </a:rPr>
                        <a:t>after</a:t>
                      </a:r>
                      <a:endParaRPr sz="1100">
                        <a:solidFill>
                          <a:srgbClr val="351C75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4h after training sessions (exclude time second training session)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45F06"/>
                          </a:solidFill>
                        </a:rPr>
                        <a:t>sleep</a:t>
                      </a:r>
                      <a:endParaRPr sz="1100">
                        <a:solidFill>
                          <a:srgbClr val="B45F06"/>
                        </a:solidFill>
                      </a:endParaRPr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0:00-6:00h on night after training sessions</a:t>
                      </a:r>
                      <a:endParaRPr sz="1100"/>
                    </a:p>
                  </a:txBody>
                  <a:tcPr marT="0" marB="4570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42"/>
          <p:cNvSpPr/>
          <p:nvPr/>
        </p:nvSpPr>
        <p:spPr>
          <a:xfrm>
            <a:off x="5680400" y="1380875"/>
            <a:ext cx="207000" cy="168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5680400" y="1744975"/>
            <a:ext cx="385500" cy="168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 rot="10800000">
            <a:off x="5680400" y="1562925"/>
            <a:ext cx="385500" cy="168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5136425" y="4746268"/>
            <a:ext cx="24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Glucose Value (mg/dL)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238568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464349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5">
            <a:alphaModFix/>
          </a:blip>
          <a:srcRect b="119" l="0" r="0" t="119"/>
          <a:stretch/>
        </p:blipFill>
        <p:spPr>
          <a:xfrm>
            <a:off x="690130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33" y="141823"/>
            <a:ext cx="2264985" cy="16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 rotWithShape="1">
          <a:blip r:embed="rId7">
            <a:alphaModFix/>
          </a:blip>
          <a:srcRect b="119" l="0" r="0" t="119"/>
          <a:stretch/>
        </p:blipFill>
        <p:spPr>
          <a:xfrm>
            <a:off x="12787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 rotWithShape="1">
          <a:blip r:embed="rId8">
            <a:alphaModFix/>
          </a:blip>
          <a:srcRect b="119" l="0" r="0" t="119"/>
          <a:stretch/>
        </p:blipFill>
        <p:spPr>
          <a:xfrm>
            <a:off x="238568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 rotWithShape="1">
          <a:blip r:embed="rId9">
            <a:alphaModFix/>
          </a:blip>
          <a:srcRect b="119" l="0" r="0" t="119"/>
          <a:stretch/>
        </p:blipFill>
        <p:spPr>
          <a:xfrm>
            <a:off x="464349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 rotWithShape="1">
          <a:blip r:embed="rId10">
            <a:alphaModFix/>
          </a:blip>
          <a:srcRect b="119" l="0" r="0" t="119"/>
          <a:stretch/>
        </p:blipFill>
        <p:spPr>
          <a:xfrm>
            <a:off x="690130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 rotWithShape="1">
          <a:blip r:embed="rId11">
            <a:alphaModFix/>
          </a:blip>
          <a:srcRect b="119" l="0" r="0" t="119"/>
          <a:stretch/>
        </p:blipFill>
        <p:spPr>
          <a:xfrm>
            <a:off x="12787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 rotWithShape="1">
          <a:blip r:embed="rId12">
            <a:alphaModFix/>
          </a:blip>
          <a:srcRect b="119" l="0" r="0" t="119"/>
          <a:stretch/>
        </p:blipFill>
        <p:spPr>
          <a:xfrm>
            <a:off x="238568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 rotWithShape="1">
          <a:blip r:embed="rId13">
            <a:alphaModFix/>
          </a:blip>
          <a:srcRect b="119" l="0" r="0" t="119"/>
          <a:stretch/>
        </p:blipFill>
        <p:spPr>
          <a:xfrm>
            <a:off x="464349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 rotWithShape="1">
          <a:blip r:embed="rId14">
            <a:alphaModFix/>
          </a:blip>
          <a:srcRect b="119" l="0" r="0" t="119"/>
          <a:stretch/>
        </p:blipFill>
        <p:spPr>
          <a:xfrm>
            <a:off x="690130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/>
          <p:nvPr/>
        </p:nvSpPr>
        <p:spPr>
          <a:xfrm>
            <a:off x="81650" y="139000"/>
            <a:ext cx="2311200" cy="15936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1089500" y="382882"/>
            <a:ext cx="1146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/>
        </p:nvSpPr>
        <p:spPr>
          <a:xfrm>
            <a:off x="1089500" y="553038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 rot="10800000">
            <a:off x="1089500" y="467957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238568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464349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 rotWithShape="1">
          <a:blip r:embed="rId5">
            <a:alphaModFix/>
          </a:blip>
          <a:srcRect b="119" l="0" r="0" t="119"/>
          <a:stretch/>
        </p:blipFill>
        <p:spPr>
          <a:xfrm>
            <a:off x="690130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33" y="141823"/>
            <a:ext cx="2264985" cy="16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7">
            <a:alphaModFix/>
          </a:blip>
          <a:srcRect b="119" l="0" r="0" t="119"/>
          <a:stretch/>
        </p:blipFill>
        <p:spPr>
          <a:xfrm>
            <a:off x="12787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 rotWithShape="1">
          <a:blip r:embed="rId8">
            <a:alphaModFix/>
          </a:blip>
          <a:srcRect b="119" l="0" r="0" t="119"/>
          <a:stretch/>
        </p:blipFill>
        <p:spPr>
          <a:xfrm>
            <a:off x="238568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 rotWithShape="1">
          <a:blip r:embed="rId9">
            <a:alphaModFix/>
          </a:blip>
          <a:srcRect b="119" l="0" r="0" t="119"/>
          <a:stretch/>
        </p:blipFill>
        <p:spPr>
          <a:xfrm>
            <a:off x="464349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 rotWithShape="1">
          <a:blip r:embed="rId10">
            <a:alphaModFix/>
          </a:blip>
          <a:srcRect b="119" l="0" r="0" t="119"/>
          <a:stretch/>
        </p:blipFill>
        <p:spPr>
          <a:xfrm>
            <a:off x="690130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 rotWithShape="1">
          <a:blip r:embed="rId11">
            <a:alphaModFix/>
          </a:blip>
          <a:srcRect b="119" l="0" r="0" t="119"/>
          <a:stretch/>
        </p:blipFill>
        <p:spPr>
          <a:xfrm>
            <a:off x="12787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 rotWithShape="1">
          <a:blip r:embed="rId12">
            <a:alphaModFix/>
          </a:blip>
          <a:srcRect b="119" l="0" r="0" t="119"/>
          <a:stretch/>
        </p:blipFill>
        <p:spPr>
          <a:xfrm>
            <a:off x="238568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 rotWithShape="1">
          <a:blip r:embed="rId13">
            <a:alphaModFix/>
          </a:blip>
          <a:srcRect b="119" l="0" r="0" t="119"/>
          <a:stretch/>
        </p:blipFill>
        <p:spPr>
          <a:xfrm>
            <a:off x="464349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 rotWithShape="1">
          <a:blip r:embed="rId14">
            <a:alphaModFix/>
          </a:blip>
          <a:srcRect b="119" l="0" r="0" t="119"/>
          <a:stretch/>
        </p:blipFill>
        <p:spPr>
          <a:xfrm>
            <a:off x="690130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/>
          <p:nvPr/>
        </p:nvSpPr>
        <p:spPr>
          <a:xfrm>
            <a:off x="81650" y="139000"/>
            <a:ext cx="2311200" cy="15936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44"/>
          <p:cNvGrpSpPr/>
          <p:nvPr/>
        </p:nvGrpSpPr>
        <p:grpSpPr>
          <a:xfrm>
            <a:off x="627300" y="125221"/>
            <a:ext cx="8220175" cy="3350475"/>
            <a:chOff x="627300" y="125221"/>
            <a:chExt cx="8220175" cy="3350475"/>
          </a:xfrm>
        </p:grpSpPr>
        <p:sp>
          <p:nvSpPr>
            <p:cNvPr id="393" name="Google Shape;393;p44"/>
            <p:cNvSpPr/>
            <p:nvPr/>
          </p:nvSpPr>
          <p:spPr>
            <a:xfrm>
              <a:off x="2871100" y="13209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5132600" y="13209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7394100" y="125221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627300" y="1725793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2867014" y="172579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5132600" y="173384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7398175" y="1730409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627300" y="333559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2871100" y="333559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5114900" y="3335596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7394100" y="3335571"/>
              <a:ext cx="1449300" cy="1401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44"/>
          <p:cNvSpPr/>
          <p:nvPr/>
        </p:nvSpPr>
        <p:spPr>
          <a:xfrm>
            <a:off x="1089500" y="382882"/>
            <a:ext cx="1146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1089500" y="553038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/>
          <p:nvPr/>
        </p:nvSpPr>
        <p:spPr>
          <a:xfrm rot="10800000">
            <a:off x="1089500" y="467957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5"/>
          <p:cNvPicPr preferRelativeResize="0"/>
          <p:nvPr/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238568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464349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 rotWithShape="1">
          <a:blip r:embed="rId5">
            <a:alphaModFix/>
          </a:blip>
          <a:srcRect b="119" l="0" r="0" t="119"/>
          <a:stretch/>
        </p:blipFill>
        <p:spPr>
          <a:xfrm>
            <a:off x="690130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33" y="141823"/>
            <a:ext cx="2264985" cy="16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 rotWithShape="1">
          <a:blip r:embed="rId7">
            <a:alphaModFix/>
          </a:blip>
          <a:srcRect b="119" l="0" r="0" t="119"/>
          <a:stretch/>
        </p:blipFill>
        <p:spPr>
          <a:xfrm>
            <a:off x="12787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 rotWithShape="1">
          <a:blip r:embed="rId8">
            <a:alphaModFix/>
          </a:blip>
          <a:srcRect b="119" l="0" r="0" t="119"/>
          <a:stretch/>
        </p:blipFill>
        <p:spPr>
          <a:xfrm>
            <a:off x="238568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 rotWithShape="1">
          <a:blip r:embed="rId9">
            <a:alphaModFix/>
          </a:blip>
          <a:srcRect b="119" l="0" r="0" t="119"/>
          <a:stretch/>
        </p:blipFill>
        <p:spPr>
          <a:xfrm>
            <a:off x="464349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 rotWithShape="1">
          <a:blip r:embed="rId10">
            <a:alphaModFix/>
          </a:blip>
          <a:srcRect b="119" l="0" r="0" t="119"/>
          <a:stretch/>
        </p:blipFill>
        <p:spPr>
          <a:xfrm>
            <a:off x="690130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 rotWithShape="1">
          <a:blip r:embed="rId11">
            <a:alphaModFix/>
          </a:blip>
          <a:srcRect b="119" l="0" r="0" t="119"/>
          <a:stretch/>
        </p:blipFill>
        <p:spPr>
          <a:xfrm>
            <a:off x="12787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 rotWithShape="1">
          <a:blip r:embed="rId12">
            <a:alphaModFix/>
          </a:blip>
          <a:srcRect b="119" l="0" r="0" t="119"/>
          <a:stretch/>
        </p:blipFill>
        <p:spPr>
          <a:xfrm>
            <a:off x="238568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 rotWithShape="1">
          <a:blip r:embed="rId13">
            <a:alphaModFix/>
          </a:blip>
          <a:srcRect b="119" l="0" r="0" t="119"/>
          <a:stretch/>
        </p:blipFill>
        <p:spPr>
          <a:xfrm>
            <a:off x="464349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5"/>
          <p:cNvPicPr preferRelativeResize="0"/>
          <p:nvPr/>
        </p:nvPicPr>
        <p:blipFill rotWithShape="1">
          <a:blip r:embed="rId14">
            <a:alphaModFix/>
          </a:blip>
          <a:srcRect b="119" l="0" r="0" t="119"/>
          <a:stretch/>
        </p:blipFill>
        <p:spPr>
          <a:xfrm>
            <a:off x="690130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5"/>
          <p:cNvSpPr/>
          <p:nvPr/>
        </p:nvSpPr>
        <p:spPr>
          <a:xfrm>
            <a:off x="81650" y="139000"/>
            <a:ext cx="2311200" cy="15936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"/>
          <p:cNvSpPr/>
          <p:nvPr/>
        </p:nvSpPr>
        <p:spPr>
          <a:xfrm>
            <a:off x="316550" y="373288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 rot="10800000">
            <a:off x="7646825" y="198526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 rot="10800000">
            <a:off x="5496150" y="353228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 rot="10800000">
            <a:off x="971600" y="195213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1089500" y="382882"/>
            <a:ext cx="1146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1089500" y="553038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/>
          <p:nvPr/>
        </p:nvSpPr>
        <p:spPr>
          <a:xfrm rot="10800000">
            <a:off x="1089500" y="467957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6"/>
          <p:cNvPicPr preferRelativeResize="0"/>
          <p:nvPr/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238568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464349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 rotWithShape="1">
          <a:blip r:embed="rId5">
            <a:alphaModFix/>
          </a:blip>
          <a:srcRect b="119" l="0" r="0" t="119"/>
          <a:stretch/>
        </p:blipFill>
        <p:spPr>
          <a:xfrm>
            <a:off x="690130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33" y="141823"/>
            <a:ext cx="2264985" cy="16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 rotWithShape="1">
          <a:blip r:embed="rId7">
            <a:alphaModFix/>
          </a:blip>
          <a:srcRect b="119" l="0" r="0" t="119"/>
          <a:stretch/>
        </p:blipFill>
        <p:spPr>
          <a:xfrm>
            <a:off x="12787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 rotWithShape="1">
          <a:blip r:embed="rId8">
            <a:alphaModFix/>
          </a:blip>
          <a:srcRect b="119" l="0" r="0" t="119"/>
          <a:stretch/>
        </p:blipFill>
        <p:spPr>
          <a:xfrm>
            <a:off x="238568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6"/>
          <p:cNvPicPr preferRelativeResize="0"/>
          <p:nvPr/>
        </p:nvPicPr>
        <p:blipFill rotWithShape="1">
          <a:blip r:embed="rId9">
            <a:alphaModFix/>
          </a:blip>
          <a:srcRect b="119" l="0" r="0" t="119"/>
          <a:stretch/>
        </p:blipFill>
        <p:spPr>
          <a:xfrm>
            <a:off x="464349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 rotWithShape="1">
          <a:blip r:embed="rId10">
            <a:alphaModFix/>
          </a:blip>
          <a:srcRect b="119" l="0" r="0" t="119"/>
          <a:stretch/>
        </p:blipFill>
        <p:spPr>
          <a:xfrm>
            <a:off x="690130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 rotWithShape="1">
          <a:blip r:embed="rId11">
            <a:alphaModFix/>
          </a:blip>
          <a:srcRect b="119" l="0" r="0" t="119"/>
          <a:stretch/>
        </p:blipFill>
        <p:spPr>
          <a:xfrm>
            <a:off x="12787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12">
            <a:alphaModFix/>
          </a:blip>
          <a:srcRect b="119" l="0" r="0" t="119"/>
          <a:stretch/>
        </p:blipFill>
        <p:spPr>
          <a:xfrm>
            <a:off x="238568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 rotWithShape="1">
          <a:blip r:embed="rId13">
            <a:alphaModFix/>
          </a:blip>
          <a:srcRect b="119" l="0" r="0" t="119"/>
          <a:stretch/>
        </p:blipFill>
        <p:spPr>
          <a:xfrm>
            <a:off x="464349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 rotWithShape="1">
          <a:blip r:embed="rId14">
            <a:alphaModFix/>
          </a:blip>
          <a:srcRect b="119" l="0" r="0" t="119"/>
          <a:stretch/>
        </p:blipFill>
        <p:spPr>
          <a:xfrm>
            <a:off x="690130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/>
          <p:nvPr/>
        </p:nvSpPr>
        <p:spPr>
          <a:xfrm>
            <a:off x="81650" y="139000"/>
            <a:ext cx="2311200" cy="15936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 rot="10800000">
            <a:off x="8559725" y="858550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/>
          <p:nvPr/>
        </p:nvSpPr>
        <p:spPr>
          <a:xfrm rot="10800000">
            <a:off x="1698775" y="276961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/>
          <p:nvPr/>
        </p:nvSpPr>
        <p:spPr>
          <a:xfrm rot="10800000">
            <a:off x="8559725" y="276961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316550" y="373288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6"/>
          <p:cNvSpPr/>
          <p:nvPr/>
        </p:nvSpPr>
        <p:spPr>
          <a:xfrm rot="10800000">
            <a:off x="1669675" y="4104325"/>
            <a:ext cx="1956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1639275" y="4271050"/>
            <a:ext cx="1956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6"/>
          <p:cNvSpPr/>
          <p:nvPr/>
        </p:nvSpPr>
        <p:spPr>
          <a:xfrm rot="10800000">
            <a:off x="7646825" y="198526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/>
          <p:nvPr/>
        </p:nvSpPr>
        <p:spPr>
          <a:xfrm rot="10800000">
            <a:off x="5496150" y="353228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 rot="10800000">
            <a:off x="6135050" y="410433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 rot="10800000">
            <a:off x="8511541" y="4104325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6"/>
          <p:cNvSpPr/>
          <p:nvPr/>
        </p:nvSpPr>
        <p:spPr>
          <a:xfrm rot="10800000">
            <a:off x="971600" y="195213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6"/>
          <p:cNvSpPr/>
          <p:nvPr/>
        </p:nvSpPr>
        <p:spPr>
          <a:xfrm rot="10800000">
            <a:off x="1865275" y="2604232"/>
            <a:ext cx="1164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6"/>
          <p:cNvSpPr/>
          <p:nvPr/>
        </p:nvSpPr>
        <p:spPr>
          <a:xfrm>
            <a:off x="1089500" y="382882"/>
            <a:ext cx="1146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6"/>
          <p:cNvSpPr/>
          <p:nvPr/>
        </p:nvSpPr>
        <p:spPr>
          <a:xfrm>
            <a:off x="1089500" y="553038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6"/>
          <p:cNvSpPr/>
          <p:nvPr/>
        </p:nvSpPr>
        <p:spPr>
          <a:xfrm rot="10800000">
            <a:off x="1089500" y="467957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6"/>
          <p:cNvSpPr/>
          <p:nvPr/>
        </p:nvSpPr>
        <p:spPr>
          <a:xfrm rot="10800000">
            <a:off x="6225900" y="2769625"/>
            <a:ext cx="219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6"/>
          <p:cNvSpPr/>
          <p:nvPr/>
        </p:nvSpPr>
        <p:spPr>
          <a:xfrm rot="10800000">
            <a:off x="6329400" y="2604232"/>
            <a:ext cx="1164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>
            <a:off x="1749150" y="4447925"/>
            <a:ext cx="858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"/>
          <p:cNvSpPr/>
          <p:nvPr/>
        </p:nvSpPr>
        <p:spPr>
          <a:xfrm>
            <a:off x="8480966" y="4271050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7"/>
          <p:cNvPicPr preferRelativeResize="0"/>
          <p:nvPr/>
        </p:nvPicPr>
        <p:blipFill rotWithShape="1">
          <a:blip r:embed="rId3">
            <a:alphaModFix/>
          </a:blip>
          <a:srcRect b="119" l="0" r="0" t="119"/>
          <a:stretch/>
        </p:blipFill>
        <p:spPr>
          <a:xfrm>
            <a:off x="238568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464349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7"/>
          <p:cNvPicPr preferRelativeResize="0"/>
          <p:nvPr/>
        </p:nvPicPr>
        <p:blipFill rotWithShape="1">
          <a:blip r:embed="rId5">
            <a:alphaModFix/>
          </a:blip>
          <a:srcRect b="119" l="0" r="0" t="119"/>
          <a:stretch/>
        </p:blipFill>
        <p:spPr>
          <a:xfrm>
            <a:off x="6901305" y="138912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33" y="141823"/>
            <a:ext cx="2264985" cy="16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 rotWithShape="1">
          <a:blip r:embed="rId7">
            <a:alphaModFix/>
          </a:blip>
          <a:srcRect b="119" l="0" r="0" t="119"/>
          <a:stretch/>
        </p:blipFill>
        <p:spPr>
          <a:xfrm>
            <a:off x="12787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/>
        </p:nvPicPr>
        <p:blipFill rotWithShape="1">
          <a:blip r:embed="rId8">
            <a:alphaModFix/>
          </a:blip>
          <a:srcRect b="119" l="0" r="0" t="119"/>
          <a:stretch/>
        </p:blipFill>
        <p:spPr>
          <a:xfrm>
            <a:off x="238568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7"/>
          <p:cNvPicPr preferRelativeResize="0"/>
          <p:nvPr/>
        </p:nvPicPr>
        <p:blipFill rotWithShape="1">
          <a:blip r:embed="rId9">
            <a:alphaModFix/>
          </a:blip>
          <a:srcRect b="119" l="0" r="0" t="119"/>
          <a:stretch/>
        </p:blipFill>
        <p:spPr>
          <a:xfrm>
            <a:off x="464349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 rotWithShape="1">
          <a:blip r:embed="rId10">
            <a:alphaModFix/>
          </a:blip>
          <a:srcRect b="119" l="0" r="0" t="119"/>
          <a:stretch/>
        </p:blipFill>
        <p:spPr>
          <a:xfrm>
            <a:off x="6901305" y="1732600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 rotWithShape="1">
          <a:blip r:embed="rId11">
            <a:alphaModFix/>
          </a:blip>
          <a:srcRect b="119" l="0" r="0" t="119"/>
          <a:stretch/>
        </p:blipFill>
        <p:spPr>
          <a:xfrm>
            <a:off x="12787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7"/>
          <p:cNvPicPr preferRelativeResize="0"/>
          <p:nvPr/>
        </p:nvPicPr>
        <p:blipFill rotWithShape="1">
          <a:blip r:embed="rId12">
            <a:alphaModFix/>
          </a:blip>
          <a:srcRect b="119" l="0" r="0" t="119"/>
          <a:stretch/>
        </p:blipFill>
        <p:spPr>
          <a:xfrm>
            <a:off x="238568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7"/>
          <p:cNvPicPr preferRelativeResize="0"/>
          <p:nvPr/>
        </p:nvPicPr>
        <p:blipFill rotWithShape="1">
          <a:blip r:embed="rId13">
            <a:alphaModFix/>
          </a:blip>
          <a:srcRect b="119" l="0" r="0" t="119"/>
          <a:stretch/>
        </p:blipFill>
        <p:spPr>
          <a:xfrm>
            <a:off x="464349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7"/>
          <p:cNvPicPr preferRelativeResize="0"/>
          <p:nvPr/>
        </p:nvPicPr>
        <p:blipFill rotWithShape="1">
          <a:blip r:embed="rId14">
            <a:alphaModFix/>
          </a:blip>
          <a:srcRect b="119" l="0" r="0" t="119"/>
          <a:stretch/>
        </p:blipFill>
        <p:spPr>
          <a:xfrm>
            <a:off x="6901305" y="3335601"/>
            <a:ext cx="2168533" cy="16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7"/>
          <p:cNvSpPr/>
          <p:nvPr/>
        </p:nvSpPr>
        <p:spPr>
          <a:xfrm>
            <a:off x="81650" y="139000"/>
            <a:ext cx="2311200" cy="15936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/>
          <p:nvPr/>
        </p:nvSpPr>
        <p:spPr>
          <a:xfrm rot="10800000">
            <a:off x="8559725" y="858550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"/>
          <p:cNvSpPr/>
          <p:nvPr/>
        </p:nvSpPr>
        <p:spPr>
          <a:xfrm rot="10800000">
            <a:off x="1698775" y="276961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7"/>
          <p:cNvSpPr/>
          <p:nvPr/>
        </p:nvSpPr>
        <p:spPr>
          <a:xfrm rot="10800000">
            <a:off x="8559725" y="276961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316550" y="373288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7"/>
          <p:cNvSpPr/>
          <p:nvPr/>
        </p:nvSpPr>
        <p:spPr>
          <a:xfrm rot="10800000">
            <a:off x="1669675" y="4104325"/>
            <a:ext cx="1956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1639275" y="4271050"/>
            <a:ext cx="1956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7"/>
          <p:cNvSpPr/>
          <p:nvPr/>
        </p:nvSpPr>
        <p:spPr>
          <a:xfrm rot="10800000">
            <a:off x="7646825" y="1985263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7"/>
          <p:cNvSpPr/>
          <p:nvPr/>
        </p:nvSpPr>
        <p:spPr>
          <a:xfrm rot="10800000">
            <a:off x="5496150" y="353228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7"/>
          <p:cNvSpPr/>
          <p:nvPr/>
        </p:nvSpPr>
        <p:spPr>
          <a:xfrm rot="10800000">
            <a:off x="6135050" y="410433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"/>
          <p:cNvSpPr/>
          <p:nvPr/>
        </p:nvSpPr>
        <p:spPr>
          <a:xfrm rot="10800000">
            <a:off x="8511541" y="4104325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 rot="10800000">
            <a:off x="971600" y="1952138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/>
          <p:nvPr/>
        </p:nvSpPr>
        <p:spPr>
          <a:xfrm rot="10800000">
            <a:off x="1865275" y="2604232"/>
            <a:ext cx="1164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1089500" y="382882"/>
            <a:ext cx="1146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1089500" y="553038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7"/>
          <p:cNvSpPr/>
          <p:nvPr/>
        </p:nvSpPr>
        <p:spPr>
          <a:xfrm rot="10800000">
            <a:off x="1089500" y="467957"/>
            <a:ext cx="165000" cy="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8559725" y="1135850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"/>
          <p:cNvSpPr/>
          <p:nvPr/>
        </p:nvSpPr>
        <p:spPr>
          <a:xfrm rot="10800000">
            <a:off x="6225900" y="2769625"/>
            <a:ext cx="219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7"/>
          <p:cNvSpPr/>
          <p:nvPr/>
        </p:nvSpPr>
        <p:spPr>
          <a:xfrm rot="10800000">
            <a:off x="6329400" y="2604232"/>
            <a:ext cx="1164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1749150" y="4447925"/>
            <a:ext cx="858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8480966" y="4271050"/>
            <a:ext cx="282900" cy="154500"/>
          </a:xfrm>
          <a:prstGeom prst="leftArrow">
            <a:avLst>
              <a:gd fmla="val 42041" name="adj1"/>
              <a:gd fmla="val 63042" name="adj2"/>
            </a:avLst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7" y="214488"/>
            <a:ext cx="2889198" cy="216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332" y="140163"/>
            <a:ext cx="2862462" cy="223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284" y="140163"/>
            <a:ext cx="2862462" cy="223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029" y="2517326"/>
            <a:ext cx="2862462" cy="223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655" y="2517326"/>
            <a:ext cx="2862462" cy="223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6282" y="2517326"/>
            <a:ext cx="2862462" cy="223276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/>
          <p:nvPr/>
        </p:nvSpPr>
        <p:spPr>
          <a:xfrm>
            <a:off x="71675" y="105300"/>
            <a:ext cx="3066000" cy="2330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548877" y="627650"/>
            <a:ext cx="3942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Cycling</a:t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4" type="body"/>
          </p:nvPr>
        </p:nvSpPr>
        <p:spPr>
          <a:xfrm>
            <a:off x="4653122" y="627650"/>
            <a:ext cx="3942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Glucose</a:t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15081" l="0" r="0" t="0"/>
          <a:stretch/>
        </p:blipFill>
        <p:spPr>
          <a:xfrm>
            <a:off x="1270000" y="1424950"/>
            <a:ext cx="2499751" cy="21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13636" l="0" r="0" t="0"/>
          <a:stretch/>
        </p:blipFill>
        <p:spPr>
          <a:xfrm>
            <a:off x="5611050" y="1557088"/>
            <a:ext cx="2026150" cy="17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CGM readings in glucose level</a:t>
            </a:r>
            <a:endParaRPr/>
          </a:p>
        </p:txBody>
      </p:sp>
      <p:sp>
        <p:nvSpPr>
          <p:cNvPr id="520" name="Google Shape;520;p49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all riders combined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⇒ </a:t>
            </a:r>
            <a:r>
              <a:rPr b="1" lang="en"/>
              <a:t>stratify</a:t>
            </a:r>
            <a:endParaRPr/>
          </a:p>
        </p:txBody>
      </p:sp>
      <p:pic>
        <p:nvPicPr>
          <p:cNvPr id="521" name="Google Shape;521;p49"/>
          <p:cNvPicPr preferRelativeResize="0"/>
          <p:nvPr/>
        </p:nvPicPr>
        <p:blipFill rotWithShape="1">
          <a:blip r:embed="rId3">
            <a:alphaModFix/>
          </a:blip>
          <a:srcRect b="0" l="396" r="386" t="0"/>
          <a:stretch/>
        </p:blipFill>
        <p:spPr>
          <a:xfrm>
            <a:off x="3805074" y="806375"/>
            <a:ext cx="5084426" cy="40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0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107675" y="123500"/>
            <a:ext cx="2201925" cy="172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0"/>
          <p:cNvPicPr preferRelativeResize="0"/>
          <p:nvPr/>
        </p:nvPicPr>
        <p:blipFill rotWithShape="1">
          <a:blip r:embed="rId4">
            <a:alphaModFix/>
          </a:blip>
          <a:srcRect b="49" l="0" r="0" t="39"/>
          <a:stretch/>
        </p:blipFill>
        <p:spPr>
          <a:xfrm>
            <a:off x="2382887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0"/>
          <p:cNvPicPr preferRelativeResize="0"/>
          <p:nvPr/>
        </p:nvPicPr>
        <p:blipFill rotWithShape="1">
          <a:blip r:embed="rId5">
            <a:alphaModFix/>
          </a:blip>
          <a:srcRect b="49" l="0" r="0" t="39"/>
          <a:stretch/>
        </p:blipFill>
        <p:spPr>
          <a:xfrm>
            <a:off x="4658000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/>
          <p:cNvPicPr preferRelativeResize="0"/>
          <p:nvPr/>
        </p:nvPicPr>
        <p:blipFill rotWithShape="1">
          <a:blip r:embed="rId6">
            <a:alphaModFix/>
          </a:blip>
          <a:srcRect b="49" l="0" r="0" t="39"/>
          <a:stretch/>
        </p:blipFill>
        <p:spPr>
          <a:xfrm>
            <a:off x="6885713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0"/>
          <p:cNvPicPr preferRelativeResize="0"/>
          <p:nvPr/>
        </p:nvPicPr>
        <p:blipFill rotWithShape="1">
          <a:blip r:embed="rId7">
            <a:alphaModFix/>
          </a:blip>
          <a:srcRect b="49" l="0" r="0" t="39"/>
          <a:stretch/>
        </p:blipFill>
        <p:spPr>
          <a:xfrm>
            <a:off x="1076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0"/>
          <p:cNvPicPr preferRelativeResize="0"/>
          <p:nvPr/>
        </p:nvPicPr>
        <p:blipFill rotWithShape="1">
          <a:blip r:embed="rId8">
            <a:alphaModFix/>
          </a:blip>
          <a:srcRect b="49" l="0" r="0" t="39"/>
          <a:stretch/>
        </p:blipFill>
        <p:spPr>
          <a:xfrm>
            <a:off x="236701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0"/>
          <p:cNvPicPr preferRelativeResize="0"/>
          <p:nvPr/>
        </p:nvPicPr>
        <p:blipFill rotWithShape="1">
          <a:blip r:embed="rId9">
            <a:alphaModFix/>
          </a:blip>
          <a:srcRect b="49" l="0" r="0" t="39"/>
          <a:stretch/>
        </p:blipFill>
        <p:spPr>
          <a:xfrm>
            <a:off x="46263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0"/>
          <p:cNvPicPr preferRelativeResize="0"/>
          <p:nvPr/>
        </p:nvPicPr>
        <p:blipFill rotWithShape="1">
          <a:blip r:embed="rId10">
            <a:alphaModFix/>
          </a:blip>
          <a:srcRect b="49" l="0" r="0" t="39"/>
          <a:stretch/>
        </p:blipFill>
        <p:spPr>
          <a:xfrm>
            <a:off x="6885713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0"/>
          <p:cNvPicPr preferRelativeResize="0"/>
          <p:nvPr/>
        </p:nvPicPr>
        <p:blipFill rotWithShape="1">
          <a:blip r:embed="rId11">
            <a:alphaModFix/>
          </a:blip>
          <a:srcRect b="49" l="0" r="0" t="39"/>
          <a:stretch/>
        </p:blipFill>
        <p:spPr>
          <a:xfrm>
            <a:off x="1076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0"/>
          <p:cNvPicPr preferRelativeResize="0"/>
          <p:nvPr/>
        </p:nvPicPr>
        <p:blipFill rotWithShape="1">
          <a:blip r:embed="rId12">
            <a:alphaModFix/>
          </a:blip>
          <a:srcRect b="49" l="0" r="0" t="39"/>
          <a:stretch/>
        </p:blipFill>
        <p:spPr>
          <a:xfrm>
            <a:off x="236701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0"/>
          <p:cNvPicPr preferRelativeResize="0"/>
          <p:nvPr/>
        </p:nvPicPr>
        <p:blipFill rotWithShape="1">
          <a:blip r:embed="rId13">
            <a:alphaModFix/>
          </a:blip>
          <a:srcRect b="49" l="0" r="0" t="39"/>
          <a:stretch/>
        </p:blipFill>
        <p:spPr>
          <a:xfrm>
            <a:off x="46263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0"/>
          <p:cNvPicPr preferRelativeResize="0"/>
          <p:nvPr/>
        </p:nvPicPr>
        <p:blipFill rotWithShape="1">
          <a:blip r:embed="rId14">
            <a:alphaModFix/>
          </a:blip>
          <a:srcRect b="49" l="0" r="0" t="39"/>
          <a:stretch/>
        </p:blipFill>
        <p:spPr>
          <a:xfrm>
            <a:off x="6885713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0"/>
          <p:cNvSpPr/>
          <p:nvPr/>
        </p:nvSpPr>
        <p:spPr>
          <a:xfrm>
            <a:off x="88200" y="47300"/>
            <a:ext cx="2221500" cy="1625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1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107675" y="123500"/>
            <a:ext cx="2201925" cy="172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 rotWithShape="1">
          <a:blip r:embed="rId4">
            <a:alphaModFix/>
          </a:blip>
          <a:srcRect b="49" l="0" r="0" t="39"/>
          <a:stretch/>
        </p:blipFill>
        <p:spPr>
          <a:xfrm>
            <a:off x="2382887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1"/>
          <p:cNvPicPr preferRelativeResize="0"/>
          <p:nvPr/>
        </p:nvPicPr>
        <p:blipFill rotWithShape="1">
          <a:blip r:embed="rId5">
            <a:alphaModFix/>
          </a:blip>
          <a:srcRect b="49" l="0" r="0" t="39"/>
          <a:stretch/>
        </p:blipFill>
        <p:spPr>
          <a:xfrm>
            <a:off x="4658000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 rotWithShape="1">
          <a:blip r:embed="rId6">
            <a:alphaModFix/>
          </a:blip>
          <a:srcRect b="49" l="0" r="0" t="39"/>
          <a:stretch/>
        </p:blipFill>
        <p:spPr>
          <a:xfrm>
            <a:off x="6885713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1"/>
          <p:cNvPicPr preferRelativeResize="0"/>
          <p:nvPr/>
        </p:nvPicPr>
        <p:blipFill rotWithShape="1">
          <a:blip r:embed="rId7">
            <a:alphaModFix/>
          </a:blip>
          <a:srcRect b="49" l="0" r="0" t="39"/>
          <a:stretch/>
        </p:blipFill>
        <p:spPr>
          <a:xfrm>
            <a:off x="1076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8">
            <a:alphaModFix/>
          </a:blip>
          <a:srcRect b="49" l="0" r="0" t="39"/>
          <a:stretch/>
        </p:blipFill>
        <p:spPr>
          <a:xfrm>
            <a:off x="236701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1"/>
          <p:cNvPicPr preferRelativeResize="0"/>
          <p:nvPr/>
        </p:nvPicPr>
        <p:blipFill rotWithShape="1">
          <a:blip r:embed="rId9">
            <a:alphaModFix/>
          </a:blip>
          <a:srcRect b="49" l="0" r="0" t="39"/>
          <a:stretch/>
        </p:blipFill>
        <p:spPr>
          <a:xfrm>
            <a:off x="46263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 rotWithShape="1">
          <a:blip r:embed="rId10">
            <a:alphaModFix/>
          </a:blip>
          <a:srcRect b="49" l="0" r="0" t="39"/>
          <a:stretch/>
        </p:blipFill>
        <p:spPr>
          <a:xfrm>
            <a:off x="6885713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 rotWithShape="1">
          <a:blip r:embed="rId11">
            <a:alphaModFix/>
          </a:blip>
          <a:srcRect b="49" l="0" r="0" t="39"/>
          <a:stretch/>
        </p:blipFill>
        <p:spPr>
          <a:xfrm>
            <a:off x="1076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 rotWithShape="1">
          <a:blip r:embed="rId12">
            <a:alphaModFix/>
          </a:blip>
          <a:srcRect b="49" l="0" r="0" t="39"/>
          <a:stretch/>
        </p:blipFill>
        <p:spPr>
          <a:xfrm>
            <a:off x="236701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1"/>
          <p:cNvPicPr preferRelativeResize="0"/>
          <p:nvPr/>
        </p:nvPicPr>
        <p:blipFill rotWithShape="1">
          <a:blip r:embed="rId13">
            <a:alphaModFix/>
          </a:blip>
          <a:srcRect b="49" l="0" r="0" t="39"/>
          <a:stretch/>
        </p:blipFill>
        <p:spPr>
          <a:xfrm>
            <a:off x="46263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1"/>
          <p:cNvPicPr preferRelativeResize="0"/>
          <p:nvPr/>
        </p:nvPicPr>
        <p:blipFill rotWithShape="1">
          <a:blip r:embed="rId14">
            <a:alphaModFix/>
          </a:blip>
          <a:srcRect b="49" l="0" r="0" t="39"/>
          <a:stretch/>
        </p:blipFill>
        <p:spPr>
          <a:xfrm>
            <a:off x="6885713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1"/>
          <p:cNvSpPr/>
          <p:nvPr/>
        </p:nvSpPr>
        <p:spPr>
          <a:xfrm>
            <a:off x="88200" y="47300"/>
            <a:ext cx="2221500" cy="1625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4658000" y="8185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2384381" y="8185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2384374" y="24592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/>
          <p:nvPr/>
        </p:nvSpPr>
        <p:spPr>
          <a:xfrm>
            <a:off x="2367024" y="40502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1"/>
          <p:cNvSpPr/>
          <p:nvPr/>
        </p:nvSpPr>
        <p:spPr>
          <a:xfrm>
            <a:off x="4626374" y="40502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6885724" y="40502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6885725" y="818525"/>
            <a:ext cx="2128200" cy="85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2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107675" y="123500"/>
            <a:ext cx="2201925" cy="172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2"/>
          <p:cNvPicPr preferRelativeResize="0"/>
          <p:nvPr/>
        </p:nvPicPr>
        <p:blipFill rotWithShape="1">
          <a:blip r:embed="rId4">
            <a:alphaModFix/>
          </a:blip>
          <a:srcRect b="49" l="0" r="0" t="39"/>
          <a:stretch/>
        </p:blipFill>
        <p:spPr>
          <a:xfrm>
            <a:off x="2382887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5">
            <a:alphaModFix/>
          </a:blip>
          <a:srcRect b="49" l="0" r="0" t="39"/>
          <a:stretch/>
        </p:blipFill>
        <p:spPr>
          <a:xfrm>
            <a:off x="4658000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 rotWithShape="1">
          <a:blip r:embed="rId6">
            <a:alphaModFix/>
          </a:blip>
          <a:srcRect b="49" l="0" r="0" t="39"/>
          <a:stretch/>
        </p:blipFill>
        <p:spPr>
          <a:xfrm>
            <a:off x="6885713" y="47288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7">
            <a:alphaModFix/>
          </a:blip>
          <a:srcRect b="49" l="0" r="0" t="39"/>
          <a:stretch/>
        </p:blipFill>
        <p:spPr>
          <a:xfrm>
            <a:off x="1076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2"/>
          <p:cNvPicPr preferRelativeResize="0"/>
          <p:nvPr/>
        </p:nvPicPr>
        <p:blipFill rotWithShape="1">
          <a:blip r:embed="rId8">
            <a:alphaModFix/>
          </a:blip>
          <a:srcRect b="49" l="0" r="0" t="39"/>
          <a:stretch/>
        </p:blipFill>
        <p:spPr>
          <a:xfrm>
            <a:off x="236701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2"/>
          <p:cNvPicPr preferRelativeResize="0"/>
          <p:nvPr/>
        </p:nvPicPr>
        <p:blipFill rotWithShape="1">
          <a:blip r:embed="rId9">
            <a:alphaModFix/>
          </a:blip>
          <a:srcRect b="49" l="0" r="0" t="39"/>
          <a:stretch/>
        </p:blipFill>
        <p:spPr>
          <a:xfrm>
            <a:off x="46263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2"/>
          <p:cNvPicPr preferRelativeResize="0"/>
          <p:nvPr/>
        </p:nvPicPr>
        <p:blipFill rotWithShape="1">
          <a:blip r:embed="rId10">
            <a:alphaModFix/>
          </a:blip>
          <a:srcRect b="49" l="0" r="0" t="39"/>
          <a:stretch/>
        </p:blipFill>
        <p:spPr>
          <a:xfrm>
            <a:off x="6885713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11">
            <a:alphaModFix/>
          </a:blip>
          <a:srcRect b="49" l="0" r="0" t="39"/>
          <a:stretch/>
        </p:blipFill>
        <p:spPr>
          <a:xfrm>
            <a:off x="1076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12">
            <a:alphaModFix/>
          </a:blip>
          <a:srcRect b="49" l="0" r="0" t="39"/>
          <a:stretch/>
        </p:blipFill>
        <p:spPr>
          <a:xfrm>
            <a:off x="236701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13">
            <a:alphaModFix/>
          </a:blip>
          <a:srcRect b="49" l="0" r="0" t="39"/>
          <a:stretch/>
        </p:blipFill>
        <p:spPr>
          <a:xfrm>
            <a:off x="46263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14">
            <a:alphaModFix/>
          </a:blip>
          <a:srcRect b="49" l="0" r="0" t="39"/>
          <a:stretch/>
        </p:blipFill>
        <p:spPr>
          <a:xfrm>
            <a:off x="6885713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/>
          <p:nvPr/>
        </p:nvSpPr>
        <p:spPr>
          <a:xfrm>
            <a:off x="144525" y="3028300"/>
            <a:ext cx="2128200" cy="25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88200" y="47300"/>
            <a:ext cx="2221500" cy="1625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885725" y="3028300"/>
            <a:ext cx="2128200" cy="25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3"/>
          <p:cNvPicPr preferRelativeResize="0"/>
          <p:nvPr/>
        </p:nvPicPr>
        <p:blipFill rotWithShape="1">
          <a:blip r:embed="rId3">
            <a:alphaModFix/>
          </a:blip>
          <a:srcRect b="59" l="0" r="0" t="69"/>
          <a:stretch/>
        </p:blipFill>
        <p:spPr>
          <a:xfrm>
            <a:off x="107675" y="123500"/>
            <a:ext cx="2201925" cy="172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3"/>
          <p:cNvPicPr preferRelativeResize="0"/>
          <p:nvPr/>
        </p:nvPicPr>
        <p:blipFill rotWithShape="1">
          <a:blip r:embed="rId4">
            <a:alphaModFix/>
          </a:blip>
          <a:srcRect b="109" l="0" r="0" t="109"/>
          <a:stretch/>
        </p:blipFill>
        <p:spPr>
          <a:xfrm>
            <a:off x="2382887" y="47288"/>
            <a:ext cx="2201929" cy="179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4658000" y="47288"/>
            <a:ext cx="2201929" cy="179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3"/>
          <p:cNvPicPr preferRelativeResize="0"/>
          <p:nvPr/>
        </p:nvPicPr>
        <p:blipFill rotWithShape="1">
          <a:blip r:embed="rId6">
            <a:alphaModFix/>
          </a:blip>
          <a:srcRect b="109" l="0" r="0" t="109"/>
          <a:stretch/>
        </p:blipFill>
        <p:spPr>
          <a:xfrm>
            <a:off x="6885713" y="47288"/>
            <a:ext cx="2201929" cy="179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 rotWithShape="1">
          <a:blip r:embed="rId7">
            <a:alphaModFix/>
          </a:blip>
          <a:srcRect b="49" l="0" r="0" t="39"/>
          <a:stretch/>
        </p:blipFill>
        <p:spPr>
          <a:xfrm>
            <a:off x="10766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3"/>
          <p:cNvPicPr preferRelativeResize="0"/>
          <p:nvPr/>
        </p:nvPicPr>
        <p:blipFill rotWithShape="1">
          <a:blip r:embed="rId8">
            <a:alphaModFix/>
          </a:blip>
          <a:srcRect b="49" l="0" r="0" t="39"/>
          <a:stretch/>
        </p:blipFill>
        <p:spPr>
          <a:xfrm>
            <a:off x="2367014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3"/>
          <p:cNvPicPr preferRelativeResize="0"/>
          <p:nvPr/>
        </p:nvPicPr>
        <p:blipFill rotWithShape="1">
          <a:blip r:embed="rId9">
            <a:alphaModFix/>
          </a:blip>
          <a:srcRect b="109" l="0" r="0" t="109"/>
          <a:stretch/>
        </p:blipFill>
        <p:spPr>
          <a:xfrm>
            <a:off x="4626364" y="1672413"/>
            <a:ext cx="2201929" cy="179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3"/>
          <p:cNvPicPr preferRelativeResize="0"/>
          <p:nvPr/>
        </p:nvPicPr>
        <p:blipFill rotWithShape="1">
          <a:blip r:embed="rId10">
            <a:alphaModFix/>
          </a:blip>
          <a:srcRect b="49" l="0" r="0" t="39"/>
          <a:stretch/>
        </p:blipFill>
        <p:spPr>
          <a:xfrm>
            <a:off x="6885713" y="16724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3"/>
          <p:cNvPicPr preferRelativeResize="0"/>
          <p:nvPr/>
        </p:nvPicPr>
        <p:blipFill rotWithShape="1">
          <a:blip r:embed="rId11">
            <a:alphaModFix/>
          </a:blip>
          <a:srcRect b="49" l="0" r="0" t="39"/>
          <a:stretch/>
        </p:blipFill>
        <p:spPr>
          <a:xfrm>
            <a:off x="1076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 rotWithShape="1">
          <a:blip r:embed="rId12">
            <a:alphaModFix/>
          </a:blip>
          <a:srcRect b="49" l="0" r="0" t="39"/>
          <a:stretch/>
        </p:blipFill>
        <p:spPr>
          <a:xfrm>
            <a:off x="236701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 rotWithShape="1">
          <a:blip r:embed="rId13">
            <a:alphaModFix/>
          </a:blip>
          <a:srcRect b="49" l="0" r="0" t="39"/>
          <a:stretch/>
        </p:blipFill>
        <p:spPr>
          <a:xfrm>
            <a:off x="4626364" y="3313013"/>
            <a:ext cx="2201929" cy="179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3"/>
          <p:cNvPicPr preferRelativeResize="0"/>
          <p:nvPr/>
        </p:nvPicPr>
        <p:blipFill rotWithShape="1">
          <a:blip r:embed="rId14">
            <a:alphaModFix/>
          </a:blip>
          <a:srcRect b="109" l="0" r="0" t="109"/>
          <a:stretch/>
        </p:blipFill>
        <p:spPr>
          <a:xfrm>
            <a:off x="6885713" y="3313013"/>
            <a:ext cx="2201929" cy="17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3"/>
          <p:cNvSpPr/>
          <p:nvPr/>
        </p:nvSpPr>
        <p:spPr>
          <a:xfrm>
            <a:off x="88200" y="47300"/>
            <a:ext cx="2221500" cy="1625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further glucose descriptives or ideas?</a:t>
            </a:r>
            <a:endParaRPr/>
          </a:p>
        </p:txBody>
      </p:sp>
      <p:sp>
        <p:nvSpPr>
          <p:cNvPr id="604" name="Google Shape;604;p54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Area under the curve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Risk of hypoglycemia and hyperglycemia (?)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sessions</a:t>
            </a:r>
            <a:endParaRPr/>
          </a:p>
        </p:txBody>
      </p:sp>
      <p:sp>
        <p:nvSpPr>
          <p:cNvPr id="610" name="Google Shape;610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on a training session level</a:t>
            </a:r>
            <a:endParaRPr/>
          </a:p>
        </p:txBody>
      </p:sp>
      <p:sp>
        <p:nvSpPr>
          <p:cNvPr id="616" name="Google Shape;616;p56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See if there are correlations between glucose (variability) and exercise variables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Exercise variables: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from trainingpeaks (i.e. from GPS, heart-rate meter and power meter)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session statistics (</a:t>
            </a:r>
            <a:r>
              <a:rPr lang="en"/>
              <a:t>TSS, CTL, ATL,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[TODO] Rider statistics (VO2%max, HbA1c)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issues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is there sometimes zero output from the power meter, and how to treat this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Impute glucose to calculate </a:t>
            </a:r>
            <a:r>
              <a:rPr i="1" lang="en"/>
              <a:t>time in glucose levels</a:t>
            </a:r>
            <a:r>
              <a:rPr lang="en"/>
              <a:t>. Use linear imputation?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TrainingPeaks: correlations</a:t>
            </a:r>
            <a:endParaRPr/>
          </a:p>
        </p:txBody>
      </p:sp>
      <p:sp>
        <p:nvSpPr>
          <p:cNvPr id="622" name="Google Shape;622;p57"/>
          <p:cNvSpPr txBox="1"/>
          <p:nvPr>
            <p:ph idx="1" type="body"/>
          </p:nvPr>
        </p:nvSpPr>
        <p:spPr>
          <a:xfrm>
            <a:off x="548877" y="1059650"/>
            <a:ext cx="3420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Features that are most correlated with mean and std of glucose values over a training session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TODO: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Include rider statistics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Impute glucose values so we can obtain </a:t>
            </a:r>
            <a:r>
              <a:rPr i="1" lang="en"/>
              <a:t>time in glucose levels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other things (also mentioned before)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⇒ Figure is preliminary</a:t>
            </a:r>
            <a:endParaRPr/>
          </a:p>
        </p:txBody>
      </p:sp>
      <p:pic>
        <p:nvPicPr>
          <p:cNvPr id="623" name="Google Shape;6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101" y="195275"/>
            <a:ext cx="5139574" cy="451467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7"/>
          <p:cNvSpPr/>
          <p:nvPr/>
        </p:nvSpPr>
        <p:spPr>
          <a:xfrm>
            <a:off x="7646275" y="348150"/>
            <a:ext cx="270900" cy="428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future glucose</a:t>
            </a:r>
            <a:endParaRPr/>
          </a:p>
        </p:txBody>
      </p:sp>
      <p:sp>
        <p:nvSpPr>
          <p:cNvPr id="630" name="Google Shape;63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3"/>
          <p:cNvGrpSpPr/>
          <p:nvPr/>
        </p:nvGrpSpPr>
        <p:grpSpPr>
          <a:xfrm>
            <a:off x="365093" y="2498725"/>
            <a:ext cx="4451814" cy="1818675"/>
            <a:chOff x="623750" y="2435500"/>
            <a:chExt cx="4193100" cy="1818675"/>
          </a:xfrm>
        </p:grpSpPr>
        <p:sp>
          <p:nvSpPr>
            <p:cNvPr id="173" name="Google Shape;173;p23"/>
            <p:cNvSpPr/>
            <p:nvPr/>
          </p:nvSpPr>
          <p:spPr>
            <a:xfrm rot="5400000">
              <a:off x="1819300" y="1344100"/>
              <a:ext cx="1792200" cy="3975000"/>
            </a:xfrm>
            <a:prstGeom prst="bracePair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623750" y="3638575"/>
              <a:ext cx="4193100" cy="61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3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15081" l="0" r="0" t="0"/>
          <a:stretch/>
        </p:blipFill>
        <p:spPr>
          <a:xfrm>
            <a:off x="1859150" y="1175325"/>
            <a:ext cx="1418426" cy="12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13636" l="0" r="0" t="0"/>
          <a:stretch/>
        </p:blipFill>
        <p:spPr>
          <a:xfrm>
            <a:off x="5973925" y="1175333"/>
            <a:ext cx="1300401" cy="11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b="9727" l="12958" r="11960" t="8325"/>
          <a:stretch/>
        </p:blipFill>
        <p:spPr>
          <a:xfrm>
            <a:off x="548875" y="2816900"/>
            <a:ext cx="1064976" cy="116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450" y="2916387"/>
            <a:ext cx="637075" cy="9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1300" y="2757874"/>
            <a:ext cx="1300401" cy="130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365100" y="4087000"/>
            <a:ext cx="4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  heart rate			  power		bike computer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48877" y="627650"/>
            <a:ext cx="3942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Cycling</a:t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4" type="body"/>
          </p:nvPr>
        </p:nvSpPr>
        <p:spPr>
          <a:xfrm>
            <a:off x="4653122" y="627650"/>
            <a:ext cx="3942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Glucose</a:t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4950" y="3795413"/>
            <a:ext cx="1463453" cy="9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9">
            <a:alphaModFix/>
          </a:blip>
          <a:srcRect b="8424" l="0" r="0" t="0"/>
          <a:stretch/>
        </p:blipFill>
        <p:spPr>
          <a:xfrm>
            <a:off x="6146213" y="2577875"/>
            <a:ext cx="1118876" cy="93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7612275" y="287027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dexcom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7702500" y="4131700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libre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8" name="Google Shape;188;p23"/>
          <p:cNvCxnSpPr/>
          <p:nvPr/>
        </p:nvCxnSpPr>
        <p:spPr>
          <a:xfrm>
            <a:off x="7349625" y="3655375"/>
            <a:ext cx="6585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9" name="Google Shape;189;p23"/>
          <p:cNvSpPr txBox="1"/>
          <p:nvPr/>
        </p:nvSpPr>
        <p:spPr>
          <a:xfrm>
            <a:off x="7967625" y="3456288"/>
            <a:ext cx="10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june 2020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9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36" name="Google Shape;636;p59"/>
          <p:cNvSpPr txBox="1"/>
          <p:nvPr>
            <p:ph idx="1" type="body"/>
          </p:nvPr>
        </p:nvSpPr>
        <p:spPr>
          <a:xfrm>
            <a:off x="548875" y="1059650"/>
            <a:ext cx="36057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Model</a:t>
            </a:r>
            <a:r>
              <a:rPr lang="en"/>
              <a:t> to predict future glucose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Sliding window approach</a:t>
            </a:r>
            <a:r>
              <a:rPr lang="en"/>
              <a:t> to get historic information of features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i="1" lang="en"/>
              <a:t>Aggregation functions</a:t>
            </a:r>
            <a:r>
              <a:rPr lang="en"/>
              <a:t>: sum, mean, median, std, iqr, min, max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often should there be a new prediction? (every 1 min, every 5 min?)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every 1 min, linearly interpolate glucose values?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59"/>
          <p:cNvGrpSpPr/>
          <p:nvPr/>
        </p:nvGrpSpPr>
        <p:grpSpPr>
          <a:xfrm>
            <a:off x="4634475" y="2106125"/>
            <a:ext cx="4067577" cy="2429775"/>
            <a:chOff x="4427425" y="1130950"/>
            <a:chExt cx="4067577" cy="2429775"/>
          </a:xfrm>
        </p:grpSpPr>
        <p:pic>
          <p:nvPicPr>
            <p:cNvPr id="638" name="Google Shape;638;p59"/>
            <p:cNvPicPr preferRelativeResize="0"/>
            <p:nvPr/>
          </p:nvPicPr>
          <p:blipFill rotWithShape="1">
            <a:blip r:embed="rId3">
              <a:alphaModFix/>
            </a:blip>
            <a:srcRect b="0" l="11259" r="24473" t="0"/>
            <a:stretch/>
          </p:blipFill>
          <p:spPr>
            <a:xfrm>
              <a:off x="4454074" y="1138537"/>
              <a:ext cx="4040927" cy="216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59"/>
            <p:cNvSpPr/>
            <p:nvPr/>
          </p:nvSpPr>
          <p:spPr>
            <a:xfrm>
              <a:off x="4427425" y="1130950"/>
              <a:ext cx="848100" cy="2107800"/>
            </a:xfrm>
            <a:prstGeom prst="rect">
              <a:avLst/>
            </a:prstGeom>
            <a:noFill/>
            <a:ln cap="flat" cmpd="sng" w="2857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4682650" y="1130950"/>
              <a:ext cx="848100" cy="2107800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4918575" y="1130950"/>
              <a:ext cx="848100" cy="2107800"/>
            </a:xfrm>
            <a:prstGeom prst="rect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6110875" y="1130950"/>
              <a:ext cx="848100" cy="2107800"/>
            </a:xfrm>
            <a:prstGeom prst="rect">
              <a:avLst/>
            </a:prstGeom>
            <a:noFill/>
            <a:ln cap="flat" cmpd="sng" w="2857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4682650" y="3308425"/>
              <a:ext cx="1709400" cy="252300"/>
            </a:xfrm>
            <a:prstGeom prst="rightArrow">
              <a:avLst>
                <a:gd fmla="val 37495" name="adj1"/>
                <a:gd fmla="val 45809" name="adj2"/>
              </a:avLst>
            </a:prstGeom>
            <a:solidFill>
              <a:srgbClr val="6FA8DC"/>
            </a:solidFill>
            <a:ln cap="flat" cmpd="sng" w="952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text{glucose}(t+30\text{min}) = f(\text{agg}_{s\in[t-30, t]} \text{glucose}(s), \text{agg}_{s\in[t-30, t]}\text{exercise}(s))" id="644" name="Google Shape;644;p5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025" y="1434075"/>
            <a:ext cx="5213000" cy="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4"/>
          <p:cNvGrpSpPr/>
          <p:nvPr/>
        </p:nvGrpSpPr>
        <p:grpSpPr>
          <a:xfrm>
            <a:off x="1127071" y="2498807"/>
            <a:ext cx="3063479" cy="1251612"/>
            <a:chOff x="623750" y="2435500"/>
            <a:chExt cx="4193100" cy="1818675"/>
          </a:xfrm>
        </p:grpSpPr>
        <p:sp>
          <p:nvSpPr>
            <p:cNvPr id="195" name="Google Shape;195;p24"/>
            <p:cNvSpPr/>
            <p:nvPr/>
          </p:nvSpPr>
          <p:spPr>
            <a:xfrm rot="5400000">
              <a:off x="1819300" y="1344100"/>
              <a:ext cx="1792200" cy="3975000"/>
            </a:xfrm>
            <a:prstGeom prst="bracePair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3750" y="3638575"/>
              <a:ext cx="4193100" cy="61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4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Platforms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15081" l="0" r="0" t="0"/>
          <a:stretch/>
        </p:blipFill>
        <p:spPr>
          <a:xfrm>
            <a:off x="1859150" y="1175325"/>
            <a:ext cx="1418426" cy="12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13636" l="0" r="0" t="0"/>
          <a:stretch/>
        </p:blipFill>
        <p:spPr>
          <a:xfrm>
            <a:off x="5973925" y="1175333"/>
            <a:ext cx="1300401" cy="11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5">
            <a:alphaModFix/>
          </a:blip>
          <a:srcRect b="9727" l="12958" r="11960" t="8325"/>
          <a:stretch/>
        </p:blipFill>
        <p:spPr>
          <a:xfrm>
            <a:off x="1253573" y="2717698"/>
            <a:ext cx="732896" cy="79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247" y="2786163"/>
            <a:ext cx="438423" cy="6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9450" y="2677078"/>
            <a:ext cx="894911" cy="894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1127103" y="3591745"/>
            <a:ext cx="335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   heart rate	           power	        bike computer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548877" y="627650"/>
            <a:ext cx="3942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Cycling</a:t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4" type="body"/>
          </p:nvPr>
        </p:nvSpPr>
        <p:spPr>
          <a:xfrm>
            <a:off x="4653122" y="627650"/>
            <a:ext cx="3942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Glucose</a:t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4950" y="3482325"/>
            <a:ext cx="1087132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9">
            <a:alphaModFix/>
          </a:blip>
          <a:srcRect b="8424" l="0" r="0" t="0"/>
          <a:stretch/>
        </p:blipFill>
        <p:spPr>
          <a:xfrm>
            <a:off x="6122745" y="2577875"/>
            <a:ext cx="831161" cy="696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7211815" y="2795085"/>
            <a:ext cx="100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dexcom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7278839" y="3732136"/>
            <a:ext cx="100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libre</a:t>
            </a:r>
            <a:endParaRPr sz="1100">
              <a:solidFill>
                <a:schemeClr val="accent1"/>
              </a:solidFill>
            </a:endParaRPr>
          </a:p>
        </p:txBody>
      </p:sp>
      <p:cxnSp>
        <p:nvCxnSpPr>
          <p:cNvPr id="210" name="Google Shape;210;p24"/>
          <p:cNvCxnSpPr/>
          <p:nvPr/>
        </p:nvCxnSpPr>
        <p:spPr>
          <a:xfrm>
            <a:off x="7016705" y="3378297"/>
            <a:ext cx="489300" cy="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" name="Google Shape;211;p24"/>
          <p:cNvSpPr txBox="1"/>
          <p:nvPr/>
        </p:nvSpPr>
        <p:spPr>
          <a:xfrm>
            <a:off x="7540155" y="3204600"/>
            <a:ext cx="111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june 2020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505300" y="4151100"/>
            <a:ext cx="23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TrainingPeaks 	(sec)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836988" y="4151100"/>
            <a:ext cx="23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Dexcom </a:t>
            </a:r>
            <a:r>
              <a:rPr b="1" lang="en">
                <a:solidFill>
                  <a:srgbClr val="1C4587"/>
                </a:solidFill>
              </a:rPr>
              <a:t>(min)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548872" y="1059656"/>
            <a:ext cx="3942000" cy="3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Support patients with Type 1 Diabetes (TNN riders) in glucose management during exercise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General insights in glucose levels in-, during- and after training sessions through </a:t>
            </a:r>
            <a:r>
              <a:rPr b="1" lang="en"/>
              <a:t>descriptives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">
                <a:solidFill>
                  <a:srgbClr val="CCCCCC"/>
                </a:solidFill>
              </a:rPr>
              <a:t>Association of</a:t>
            </a:r>
            <a:r>
              <a:rPr b="1" lang="en">
                <a:solidFill>
                  <a:srgbClr val="CCCCCC"/>
                </a:solidFill>
              </a:rPr>
              <a:t> training sessions</a:t>
            </a:r>
            <a:r>
              <a:rPr lang="en">
                <a:solidFill>
                  <a:srgbClr val="CCCCCC"/>
                </a:solidFill>
              </a:rPr>
              <a:t> with time spent in glucose levels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">
                <a:solidFill>
                  <a:srgbClr val="CCCCCC"/>
                </a:solidFill>
              </a:rPr>
              <a:t>Predict future glucose levels</a:t>
            </a:r>
            <a:r>
              <a:rPr lang="en">
                <a:solidFill>
                  <a:srgbClr val="CCCCCC"/>
                </a:solidFill>
              </a:rPr>
              <a:t> based on current and past glucose and current and past exercise.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4653122" y="1059656"/>
            <a:ext cx="3942000" cy="3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Update</a:t>
            </a:r>
            <a:r>
              <a:rPr lang="en"/>
              <a:t>: changes w.r.t. previous meeting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Insights in data through </a:t>
            </a:r>
            <a:r>
              <a:rPr b="1" lang="en"/>
              <a:t>descriptives</a:t>
            </a:r>
            <a:endParaRPr b="1"/>
          </a:p>
        </p:txBody>
      </p:sp>
      <p:sp>
        <p:nvSpPr>
          <p:cNvPr id="226" name="Google Shape;226;p26"/>
          <p:cNvSpPr txBox="1"/>
          <p:nvPr>
            <p:ph type="title"/>
          </p:nvPr>
        </p:nvSpPr>
        <p:spPr>
          <a:xfrm>
            <a:off x="4572001" y="347675"/>
            <a:ext cx="4023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548872" y="1059656"/>
            <a:ext cx="3942000" cy="36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Support patients with Type 1 Diabetes (TNN riders) in glucose management during exercise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General insights in glucose levels in-, during- and after training sessions through </a:t>
            </a:r>
            <a:r>
              <a:rPr b="1" lang="en"/>
              <a:t>descriptives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lang="en">
                <a:solidFill>
                  <a:srgbClr val="CCCCCC"/>
                </a:solidFill>
              </a:rPr>
              <a:t>Association of</a:t>
            </a:r>
            <a:r>
              <a:rPr b="1" lang="en">
                <a:solidFill>
                  <a:srgbClr val="CCCCCC"/>
                </a:solidFill>
              </a:rPr>
              <a:t> training sessions</a:t>
            </a:r>
            <a:r>
              <a:rPr lang="en">
                <a:solidFill>
                  <a:srgbClr val="CCCCCC"/>
                </a:solidFill>
              </a:rPr>
              <a:t> with time spent in glucose levels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AutoNum type="arabicPeriod"/>
            </a:pPr>
            <a:r>
              <a:rPr b="1" lang="en">
                <a:solidFill>
                  <a:srgbClr val="CCCCCC"/>
                </a:solidFill>
              </a:rPr>
              <a:t>Predict future glucose levels</a:t>
            </a:r>
            <a:r>
              <a:rPr lang="en">
                <a:solidFill>
                  <a:srgbClr val="CCCCCC"/>
                </a:solidFill>
              </a:rPr>
              <a:t> based on current and past glucose and current and past exercise.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233" name="Google Shape;23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548878" y="347663"/>
            <a:ext cx="8046300" cy="6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Update: Changes in data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548878" y="1059656"/>
            <a:ext cx="80463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b="1" lang="en"/>
              <a:t>2019 data</a:t>
            </a:r>
            <a:r>
              <a:rPr lang="en"/>
              <a:t> instead of 2020 data because: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Has been used before in research projects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Patient consent forms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covid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Easier platform (dexcom instead of libre)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⇒ 11 athletes for season 2019 (1 dec 2018 - 30 nov 2019)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H Zürich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